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7" r:id="rId1"/>
  </p:sldMasterIdLst>
  <p:notesMasterIdLst>
    <p:notesMasterId r:id="rId18"/>
  </p:notesMasterIdLst>
  <p:handoutMasterIdLst>
    <p:handoutMasterId r:id="rId19"/>
  </p:handoutMasterIdLst>
  <p:sldIdLst>
    <p:sldId id="277" r:id="rId2"/>
    <p:sldId id="353" r:id="rId3"/>
    <p:sldId id="354" r:id="rId4"/>
    <p:sldId id="352" r:id="rId5"/>
    <p:sldId id="303" r:id="rId6"/>
    <p:sldId id="314" r:id="rId7"/>
    <p:sldId id="315" r:id="rId8"/>
    <p:sldId id="328" r:id="rId9"/>
    <p:sldId id="298" r:id="rId10"/>
    <p:sldId id="300" r:id="rId11"/>
    <p:sldId id="299" r:id="rId12"/>
    <p:sldId id="329" r:id="rId13"/>
    <p:sldId id="305" r:id="rId14"/>
    <p:sldId id="301" r:id="rId15"/>
    <p:sldId id="350" r:id="rId16"/>
    <p:sldId id="351" r:id="rId17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76360" autoAdjust="0"/>
  </p:normalViewPr>
  <p:slideViewPr>
    <p:cSldViewPr>
      <p:cViewPr varScale="1">
        <p:scale>
          <a:sx n="109" d="100"/>
          <a:sy n="109" d="100"/>
        </p:scale>
        <p:origin x="89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  <a:t>2024/4/28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14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00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sz="1200" b="0" i="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+mn-cs"/>
              </a:rPr>
              <a:t>mysql</a:t>
            </a:r>
            <a:r>
              <a:rPr kumimoji="1" lang="en-US" altLang="zh-CN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+mn-cs"/>
              </a:rPr>
              <a:t>&gt; SET </a:t>
            </a:r>
            <a:r>
              <a:rPr kumimoji="1" lang="en-US" altLang="zh-CN" sz="1200" b="0" i="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+mn-cs"/>
              </a:rPr>
              <a:t>sql_mode</a:t>
            </a:r>
            <a:r>
              <a:rPr kumimoji="1" lang="en-US" altLang="zh-CN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+mn-cs"/>
              </a:rPr>
              <a:t> = 'PAD_CHAR_TO_FULL_LENGTH';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0101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[CONSTRAINT [</a:t>
            </a:r>
            <a:r>
              <a:rPr lang="en-US" altLang="zh-CN" i="1">
                <a:effectLst/>
              </a:rPr>
              <a:t>symbol</a:t>
            </a:r>
            <a:r>
              <a:rPr lang="en-US" altLang="zh-CN"/>
              <a:t>]] </a:t>
            </a:r>
          </a:p>
          <a:p>
            <a:r>
              <a:rPr lang="en-US" altLang="zh-CN"/>
              <a:t>FOREIGN KEY [</a:t>
            </a:r>
            <a:r>
              <a:rPr lang="en-US" altLang="zh-CN" i="1">
                <a:effectLst/>
              </a:rPr>
              <a:t>index_name</a:t>
            </a:r>
            <a:r>
              <a:rPr lang="en-US" altLang="zh-CN"/>
              <a:t>] (</a:t>
            </a:r>
            <a:r>
              <a:rPr lang="en-US" altLang="zh-CN" i="1">
                <a:effectLst/>
              </a:rPr>
              <a:t>index_col_name</a:t>
            </a:r>
            <a:r>
              <a:rPr lang="en-US" altLang="zh-CN"/>
              <a:t>, ...) REFERENCES </a:t>
            </a:r>
            <a:r>
              <a:rPr lang="en-US" altLang="zh-CN" i="1">
                <a:effectLst/>
              </a:rPr>
              <a:t>tbl_name</a:t>
            </a:r>
            <a:r>
              <a:rPr lang="en-US" altLang="zh-CN"/>
              <a:t> (</a:t>
            </a:r>
            <a:r>
              <a:rPr lang="en-US" altLang="zh-CN" i="1">
                <a:effectLst/>
              </a:rPr>
              <a:t>index_col_name</a:t>
            </a:r>
            <a:r>
              <a:rPr lang="en-US" altLang="zh-CN"/>
              <a:t>,...) </a:t>
            </a:r>
          </a:p>
          <a:p>
            <a:r>
              <a:rPr lang="en-US" altLang="zh-CN"/>
              <a:t>[ON DELETE </a:t>
            </a:r>
            <a:r>
              <a:rPr lang="en-US" altLang="zh-CN" i="1">
                <a:effectLst/>
              </a:rPr>
              <a:t>reference_option</a:t>
            </a:r>
            <a:r>
              <a:rPr lang="en-US" altLang="zh-CN"/>
              <a:t>] </a:t>
            </a:r>
          </a:p>
          <a:p>
            <a:r>
              <a:rPr lang="en-US" altLang="zh-CN"/>
              <a:t>[ON UPDATE </a:t>
            </a:r>
            <a:r>
              <a:rPr lang="en-US" altLang="zh-CN" i="1">
                <a:effectLst/>
              </a:rPr>
              <a:t>reference_option</a:t>
            </a:r>
            <a:r>
              <a:rPr lang="en-US" altLang="zh-CN"/>
              <a:t>] </a:t>
            </a:r>
          </a:p>
          <a:p>
            <a:r>
              <a:rPr lang="en-US" altLang="zh-CN" i="1">
                <a:effectLst/>
              </a:rPr>
              <a:t>reference_option</a:t>
            </a:r>
            <a:r>
              <a:rPr lang="en-US" altLang="zh-CN"/>
              <a:t>: RESTRICT | CASCADE | SET NULL | NO ACTION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359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465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23675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418394"/>
            <a:ext cx="12192000" cy="3815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78098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318330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5243171" y="6453493"/>
            <a:ext cx="2220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语言</a:t>
            </a: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992543" y="6452610"/>
            <a:ext cx="768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444831"/>
            <a:ext cx="217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数据库系统原理与应用</a:t>
            </a:r>
          </a:p>
        </p:txBody>
      </p:sp>
    </p:spTree>
    <p:extLst>
      <p:ext uri="{BB962C8B-B14F-4D97-AF65-F5344CB8AC3E}">
        <p14:creationId xmlns:p14="http://schemas.microsoft.com/office/powerpoint/2010/main" val="3584710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370582"/>
          </a:xfrm>
        </p:spPr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7</a:t>
            </a:r>
            <a:endParaRPr lang="zh-CN" altLang="en-US" sz="9600" dirty="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19536" y="4066748"/>
            <a:ext cx="9073008" cy="1224136"/>
          </a:xfrm>
        </p:spPr>
        <p:txBody>
          <a:bodyPr/>
          <a:lstStyle/>
          <a:p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SQL</a:t>
            </a:r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语言</a:t>
            </a:r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-5_</a:t>
            </a:r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建表与约束</a:t>
            </a:r>
          </a:p>
        </p:txBody>
      </p:sp>
    </p:spTree>
    <p:extLst>
      <p:ext uri="{BB962C8B-B14F-4D97-AF65-F5344CB8AC3E}">
        <p14:creationId xmlns:p14="http://schemas.microsoft.com/office/powerpoint/2010/main" val="213319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拷贝表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只拷贝表结构</a:t>
            </a:r>
            <a:r>
              <a:rPr lang="en-US" altLang="zh-CN" dirty="0"/>
              <a:t>(</a:t>
            </a:r>
            <a:r>
              <a:rPr lang="zh-CN" altLang="en-US" dirty="0"/>
              <a:t>连同约束一起拷贝</a:t>
            </a:r>
            <a:r>
              <a:rPr lang="en-US" altLang="zh-CN" dirty="0"/>
              <a:t>)</a:t>
            </a:r>
          </a:p>
          <a:p>
            <a:pPr marL="0" indent="0">
              <a:buNone/>
            </a:pPr>
            <a:r>
              <a:rPr lang="en-US" altLang="zh-CN" sz="2200" dirty="0" err="1"/>
              <a:t>mysql</a:t>
            </a:r>
            <a:r>
              <a:rPr lang="en-US" altLang="zh-CN" sz="2200" dirty="0"/>
              <a:t>&gt; create table t like </a:t>
            </a:r>
            <a:r>
              <a:rPr lang="en-US" altLang="zh-CN" sz="2200" dirty="0" err="1"/>
              <a:t>dept</a:t>
            </a:r>
            <a:r>
              <a:rPr lang="en-US" altLang="zh-CN" sz="2200" dirty="0"/>
              <a:t>;</a:t>
            </a:r>
          </a:p>
          <a:p>
            <a:r>
              <a:rPr lang="zh-CN" altLang="en-US" dirty="0"/>
              <a:t>表和数据一起拷贝</a:t>
            </a:r>
            <a:r>
              <a:rPr lang="en-US" altLang="zh-CN" dirty="0"/>
              <a:t>(</a:t>
            </a:r>
            <a:r>
              <a:rPr lang="zh-CN" altLang="en-US" dirty="0"/>
              <a:t>不会拷贝约束</a:t>
            </a:r>
            <a:r>
              <a:rPr lang="en-US" altLang="zh-CN" dirty="0"/>
              <a:t>)</a:t>
            </a:r>
          </a:p>
          <a:p>
            <a:pPr marL="0" indent="0">
              <a:buNone/>
            </a:pPr>
            <a:r>
              <a:rPr lang="en-US" altLang="zh-CN" sz="2200" dirty="0" err="1"/>
              <a:t>mysql</a:t>
            </a:r>
            <a:r>
              <a:rPr lang="en-US" altLang="zh-CN" sz="2200" dirty="0"/>
              <a:t>&gt; create table t as select * from </a:t>
            </a:r>
            <a:r>
              <a:rPr lang="en-US" altLang="zh-CN" sz="2200" dirty="0" err="1"/>
              <a:t>dept</a:t>
            </a:r>
            <a:r>
              <a:rPr lang="en-US" altLang="zh-CN" sz="2200" dirty="0"/>
              <a:t>;</a:t>
            </a:r>
          </a:p>
          <a:p>
            <a:pPr marL="0" indent="0">
              <a:buNone/>
            </a:pPr>
            <a:r>
              <a:rPr lang="en-US" altLang="zh-CN" sz="2200" dirty="0" err="1"/>
              <a:t>mysql</a:t>
            </a:r>
            <a:r>
              <a:rPr lang="en-US" altLang="zh-CN" sz="2200" dirty="0"/>
              <a:t>&gt; insert into t select * from </a:t>
            </a:r>
            <a:r>
              <a:rPr lang="en-US" altLang="zh-CN" sz="2200" dirty="0" err="1"/>
              <a:t>dept</a:t>
            </a:r>
            <a:r>
              <a:rPr lang="en-US" altLang="zh-CN" sz="2200" dirty="0"/>
              <a:t>;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47927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修改表的结构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p modify c varchar(10);</a:t>
            </a:r>
          </a:p>
          <a:p>
            <a:pPr marL="0" indent="0">
              <a:buNone/>
            </a:pPr>
            <a:r>
              <a:rPr lang="fr-FR" altLang="zh-CN" dirty="0"/>
              <a:t>mysql&gt; alter table t add constraint uq_p unique(b);</a:t>
            </a:r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t add column c </a:t>
            </a:r>
            <a:r>
              <a:rPr lang="en-US" altLang="zh-CN" dirty="0" err="1"/>
              <a:t>int</a:t>
            </a:r>
            <a:r>
              <a:rPr lang="en-US" altLang="zh-CN" dirty="0"/>
              <a:t> after a;</a:t>
            </a:r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t add column c </a:t>
            </a:r>
            <a:r>
              <a:rPr lang="en-US" altLang="zh-CN" dirty="0" err="1"/>
              <a:t>int</a:t>
            </a:r>
            <a:r>
              <a:rPr lang="en-US" altLang="zh-CN" dirty="0"/>
              <a:t> first;</a:t>
            </a:r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t drop column c;</a:t>
            </a:r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t modify b </a:t>
            </a:r>
            <a:r>
              <a:rPr lang="en-US" altLang="zh-CN" dirty="0" err="1"/>
              <a:t>int</a:t>
            </a:r>
            <a:r>
              <a:rPr lang="en-US" altLang="zh-CN" dirty="0"/>
              <a:t> not null;</a:t>
            </a:r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t rename column b to bb;</a:t>
            </a:r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</a:t>
            </a:r>
            <a:r>
              <a:rPr lang="fr-FR" altLang="zh-CN" dirty="0"/>
              <a:t>alter table t change column c cc int;  #</a:t>
            </a:r>
            <a:r>
              <a:rPr lang="zh-CN" altLang="en-US" dirty="0"/>
              <a:t>数据类型不能省略</a:t>
            </a:r>
            <a:endParaRPr lang="fr-FR" altLang="zh-CN" dirty="0"/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t add column d char(10),add column e </a:t>
            </a:r>
            <a:r>
              <a:rPr lang="en-US" altLang="zh-CN" dirty="0" err="1"/>
              <a:t>int</a:t>
            </a:r>
            <a:r>
              <a:rPr lang="en-US" altLang="zh-CN" dirty="0"/>
              <a:t> after d,</a:t>
            </a:r>
          </a:p>
          <a:p>
            <a:pPr marL="0" indent="0">
              <a:buNone/>
            </a:pPr>
            <a:r>
              <a:rPr lang="en-US" altLang="zh-CN" dirty="0"/>
              <a:t>    -&gt; change column cc c </a:t>
            </a:r>
            <a:r>
              <a:rPr lang="en-US" altLang="zh-CN" dirty="0" err="1"/>
              <a:t>int</a:t>
            </a:r>
            <a:r>
              <a:rPr lang="en-US" altLang="zh-CN" dirty="0"/>
              <a:t>;</a:t>
            </a:r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427317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75AD76-D9E5-4309-834D-657A84B07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删除约束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8ED836-4326-4994-B7AD-EDF5EAB53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SQL</a:t>
            </a:r>
            <a:r>
              <a:rPr lang="zh-CN" altLang="en-US" dirty="0"/>
              <a:t>标准语法</a:t>
            </a:r>
            <a:r>
              <a:rPr lang="en-US" altLang="zh-CN" dirty="0"/>
              <a:t>(8.0.19</a:t>
            </a:r>
            <a:r>
              <a:rPr lang="zh-CN" altLang="en-US" dirty="0"/>
              <a:t>开始支持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alter table t drop constraint </a:t>
            </a:r>
            <a:r>
              <a:rPr lang="en-US" altLang="zh-CN" dirty="0" smtClean="0"/>
              <a:t>`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primary`</a:t>
            </a:r>
            <a:r>
              <a:rPr lang="en-US" altLang="zh-CN" dirty="0" smtClean="0"/>
              <a:t>;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说明：主键约束名称为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primary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，引用时需以反单引号括住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dirty="0"/>
              <a:t>MySQL</a:t>
            </a:r>
            <a:r>
              <a:rPr lang="zh-CN" altLang="en-US" dirty="0"/>
              <a:t>传统语法</a:t>
            </a:r>
            <a:endParaRPr lang="en-US" altLang="zh-CN" dirty="0"/>
          </a:p>
          <a:p>
            <a:pPr lvl="1"/>
            <a:r>
              <a:rPr lang="zh-CN" altLang="en-US" dirty="0"/>
              <a:t>通过删除索引，删除唯一约束</a:t>
            </a: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drop index </a:t>
            </a:r>
            <a:r>
              <a:rPr lang="en-US" altLang="zh-CN" dirty="0" err="1"/>
              <a:t>uq_ename</a:t>
            </a:r>
            <a:r>
              <a:rPr lang="en-US" altLang="zh-CN" dirty="0"/>
              <a:t> on </a:t>
            </a:r>
            <a:r>
              <a:rPr lang="en-US" altLang="zh-CN" dirty="0" err="1"/>
              <a:t>emp</a:t>
            </a:r>
            <a:r>
              <a:rPr lang="en-US" altLang="zh-CN" dirty="0"/>
              <a:t>;</a:t>
            </a:r>
          </a:p>
          <a:p>
            <a:pPr lvl="1"/>
            <a:r>
              <a:rPr lang="zh-CN" altLang="en-US" dirty="0"/>
              <a:t>删除主键约束</a:t>
            </a: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t </a:t>
            </a:r>
            <a:r>
              <a:rPr lang="en-US" altLang="zh-CN" b="1" dirty="0"/>
              <a:t>drop primary key</a:t>
            </a:r>
            <a:r>
              <a:rPr lang="en-US" altLang="zh-CN" dirty="0"/>
              <a:t>;</a:t>
            </a:r>
          </a:p>
          <a:p>
            <a:pPr lvl="1"/>
            <a:r>
              <a:rPr lang="zh-CN" altLang="en-US" dirty="0"/>
              <a:t>删除指定外键约束</a:t>
            </a: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t </a:t>
            </a:r>
            <a:r>
              <a:rPr lang="en-US" altLang="zh-CN" b="1" dirty="0"/>
              <a:t>drop</a:t>
            </a:r>
            <a:r>
              <a:rPr lang="en-US" altLang="zh-CN" dirty="0"/>
              <a:t> </a:t>
            </a:r>
            <a:r>
              <a:rPr lang="en-US" altLang="zh-CN" b="1" dirty="0"/>
              <a:t>foreign key </a:t>
            </a:r>
            <a:r>
              <a:rPr lang="en-US" altLang="zh-CN" dirty="0" err="1"/>
              <a:t>fk_t</a:t>
            </a:r>
            <a:r>
              <a:rPr lang="en-US" altLang="zh-CN" dirty="0"/>
              <a:t>;</a:t>
            </a:r>
          </a:p>
          <a:p>
            <a:pPr lvl="1"/>
            <a:r>
              <a:rPr lang="zh-CN" altLang="en-US" dirty="0"/>
              <a:t>删除检查约束</a:t>
            </a: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 t </a:t>
            </a:r>
            <a:r>
              <a:rPr lang="en-US" altLang="zh-CN" b="1" dirty="0"/>
              <a:t>drop check </a:t>
            </a:r>
            <a:r>
              <a:rPr lang="en-US" altLang="zh-CN" dirty="0" err="1"/>
              <a:t>ck_t</a:t>
            </a:r>
            <a:r>
              <a:rPr lang="en-US" altLang="zh-CN" dirty="0"/>
              <a:t>;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17935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删除表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drop table t1, t2</a:t>
            </a:r>
          </a:p>
        </p:txBody>
      </p:sp>
    </p:spTree>
    <p:extLst>
      <p:ext uri="{BB962C8B-B14F-4D97-AF65-F5344CB8AC3E}">
        <p14:creationId xmlns:p14="http://schemas.microsoft.com/office/powerpoint/2010/main" val="2629473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表的系统信息查询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数据库中所有的表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000" dirty="0" err="1"/>
              <a:t>mysql</a:t>
            </a:r>
            <a:r>
              <a:rPr lang="en-US" altLang="zh-CN" sz="2000" dirty="0"/>
              <a:t>&gt; show tables;</a:t>
            </a:r>
          </a:p>
          <a:p>
            <a:r>
              <a:rPr lang="zh-CN" altLang="en-US" dirty="0"/>
              <a:t>表结构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000" dirty="0" err="1"/>
              <a:t>mysql</a:t>
            </a:r>
            <a:r>
              <a:rPr lang="en-US" altLang="zh-CN" sz="2000" dirty="0"/>
              <a:t>&gt; </a:t>
            </a:r>
            <a:r>
              <a:rPr lang="en-US" altLang="zh-CN" sz="2000" dirty="0" err="1"/>
              <a:t>desc</a:t>
            </a:r>
            <a:r>
              <a:rPr lang="en-US" altLang="zh-CN" sz="2000" dirty="0"/>
              <a:t> t;</a:t>
            </a:r>
          </a:p>
          <a:p>
            <a:r>
              <a:rPr lang="zh-CN" altLang="en-US" dirty="0"/>
              <a:t>建表语句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000" dirty="0" err="1"/>
              <a:t>mysql</a:t>
            </a:r>
            <a:r>
              <a:rPr lang="en-US" altLang="zh-CN" sz="2000" dirty="0"/>
              <a:t>&gt; show create table t \G;</a:t>
            </a:r>
          </a:p>
          <a:p>
            <a:pPr marL="0" indent="0">
              <a:buNone/>
            </a:pPr>
            <a:r>
              <a:rPr lang="en-US" altLang="zh-CN" sz="2000" dirty="0"/>
              <a:t>*************************** 1. row ***************************</a:t>
            </a:r>
          </a:p>
          <a:p>
            <a:pPr marL="0" indent="0">
              <a:buNone/>
            </a:pPr>
            <a:r>
              <a:rPr lang="en-US" altLang="zh-CN" sz="2000" dirty="0"/>
              <a:t>       Table: t</a:t>
            </a:r>
          </a:p>
          <a:p>
            <a:pPr marL="0" indent="0">
              <a:buNone/>
            </a:pPr>
            <a:r>
              <a:rPr lang="en-US" altLang="zh-CN" sz="2000" dirty="0"/>
              <a:t>Create Table: CREATE TABLE `t` (</a:t>
            </a:r>
          </a:p>
          <a:p>
            <a:pPr marL="0" indent="0">
              <a:buNone/>
            </a:pPr>
            <a:r>
              <a:rPr lang="en-US" altLang="zh-CN" sz="2000" dirty="0"/>
              <a:t>  `a` char(10) DEFAULT NULL</a:t>
            </a:r>
          </a:p>
          <a:p>
            <a:pPr marL="0" indent="0">
              <a:buNone/>
            </a:pPr>
            <a:r>
              <a:rPr lang="en-US" altLang="zh-CN" sz="2000" dirty="0"/>
              <a:t>) ENGINE=</a:t>
            </a:r>
            <a:r>
              <a:rPr lang="en-US" altLang="zh-CN" sz="2000" dirty="0" err="1"/>
              <a:t>InnoDB</a:t>
            </a:r>
            <a:r>
              <a:rPr lang="en-US" altLang="zh-CN" sz="2000" dirty="0"/>
              <a:t> DEFAULT CHARSET=latin1</a:t>
            </a:r>
          </a:p>
          <a:p>
            <a:pPr marL="0" indent="0">
              <a:buNone/>
            </a:pPr>
            <a:r>
              <a:rPr lang="en-US" altLang="zh-CN" sz="2000" dirty="0"/>
              <a:t>1 row in set (0.00 sec)</a:t>
            </a:r>
          </a:p>
          <a:p>
            <a:endParaRPr lang="en-US" altLang="zh-CN" sz="1400" dirty="0"/>
          </a:p>
          <a:p>
            <a:endParaRPr lang="en-US" altLang="zh-CN" sz="1400" dirty="0"/>
          </a:p>
          <a:p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15587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6863FA-A086-4F1F-9F61-E4CDCF14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视图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24035E-32A5-4FF1-9991-69516A741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起名称的查询</a:t>
            </a:r>
            <a:endParaRPr lang="en-US" altLang="zh-CN" dirty="0"/>
          </a:p>
          <a:p>
            <a:r>
              <a:rPr lang="zh-CN" altLang="en-US" dirty="0"/>
              <a:t>查看定义</a:t>
            </a:r>
            <a:endParaRPr lang="en-US" altLang="zh-CN" dirty="0"/>
          </a:p>
          <a:p>
            <a:pPr lvl="1"/>
            <a:r>
              <a:rPr lang="en-US" altLang="zh-CN" dirty="0"/>
              <a:t>SHOW CREATE VIEW </a:t>
            </a:r>
          </a:p>
          <a:p>
            <a:pPr lvl="1"/>
            <a:r>
              <a:rPr lang="en-US" altLang="zh-CN" dirty="0" err="1"/>
              <a:t>information_schema.views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1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BD70B9-1761-4C32-9D66-71AC75CB6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可更新视图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2CE387-CE9A-42D1-9911-29645593E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视图中的行与表中的行的关系：一对一</a:t>
            </a:r>
            <a:endParaRPr lang="en-US" altLang="zh-CN" dirty="0"/>
          </a:p>
          <a:p>
            <a:r>
              <a:rPr lang="zh-CN" altLang="en-US" dirty="0"/>
              <a:t>不可更新视图，含有以下内容</a:t>
            </a:r>
            <a:endParaRPr lang="en-US" altLang="zh-CN" dirty="0"/>
          </a:p>
          <a:p>
            <a:pPr lvl="1"/>
            <a:r>
              <a:rPr lang="zh-CN" altLang="en-US" dirty="0"/>
              <a:t>汇总函数</a:t>
            </a:r>
            <a:endParaRPr lang="en-US" altLang="zh-CN" dirty="0"/>
          </a:p>
          <a:p>
            <a:pPr lvl="1"/>
            <a:r>
              <a:rPr lang="en-US" altLang="zh-CN" dirty="0"/>
              <a:t>distinct</a:t>
            </a:r>
          </a:p>
          <a:p>
            <a:pPr lvl="1"/>
            <a:r>
              <a:rPr lang="en-US" altLang="zh-CN" dirty="0"/>
              <a:t>group by </a:t>
            </a:r>
          </a:p>
          <a:p>
            <a:pPr lvl="1"/>
            <a:r>
              <a:rPr lang="en-US" altLang="zh-CN" dirty="0"/>
              <a:t>having</a:t>
            </a:r>
          </a:p>
          <a:p>
            <a:pPr lvl="1"/>
            <a:r>
              <a:rPr lang="en-US" altLang="zh-CN" dirty="0" err="1"/>
              <a:t>unino</a:t>
            </a:r>
            <a:r>
              <a:rPr lang="zh-CN" altLang="en-US" dirty="0"/>
              <a:t>或</a:t>
            </a:r>
            <a:r>
              <a:rPr lang="en-US" altLang="zh-CN" dirty="0"/>
              <a:t>union all</a:t>
            </a:r>
          </a:p>
          <a:p>
            <a:pPr lvl="1"/>
            <a:r>
              <a:rPr lang="en-US" altLang="zh-CN" dirty="0"/>
              <a:t>select</a:t>
            </a:r>
            <a:r>
              <a:rPr lang="zh-CN" altLang="en-US" dirty="0"/>
              <a:t>子句中的子查询</a:t>
            </a:r>
            <a:r>
              <a:rPr lang="en-US" altLang="zh-CN" dirty="0"/>
              <a:t>(</a:t>
            </a:r>
            <a:r>
              <a:rPr lang="zh-CN" altLang="en-US" dirty="0"/>
              <a:t>非相关子查询可以执行</a:t>
            </a:r>
            <a:r>
              <a:rPr lang="en-US" altLang="zh-CN" dirty="0"/>
              <a:t>insert)</a:t>
            </a:r>
          </a:p>
          <a:p>
            <a:pPr lvl="1"/>
            <a:r>
              <a:rPr lang="en-US" altLang="zh-CN" dirty="0"/>
              <a:t>where</a:t>
            </a:r>
            <a:r>
              <a:rPr lang="zh-CN" altLang="en-US" dirty="0"/>
              <a:t>子句中的子查询引用了</a:t>
            </a:r>
            <a:r>
              <a:rPr lang="en-US" altLang="zh-CN" dirty="0"/>
              <a:t>from</a:t>
            </a:r>
            <a:r>
              <a:rPr lang="zh-CN" altLang="en-US" dirty="0"/>
              <a:t>子句的表</a:t>
            </a:r>
            <a:endParaRPr lang="en-US" altLang="zh-CN" dirty="0"/>
          </a:p>
          <a:p>
            <a:pPr lvl="1"/>
            <a:r>
              <a:rPr lang="en-US" altLang="zh-CN" dirty="0"/>
              <a:t>ALGORITHM = TEMPTABLE </a:t>
            </a:r>
          </a:p>
          <a:p>
            <a:r>
              <a:rPr lang="zh-CN" altLang="en-US" dirty="0"/>
              <a:t>确认是否可更新</a:t>
            </a:r>
            <a:endParaRPr lang="en-US" altLang="zh-CN" dirty="0"/>
          </a:p>
          <a:p>
            <a:pPr lvl="1"/>
            <a:r>
              <a:rPr lang="en-US" altLang="zh-CN" dirty="0" err="1"/>
              <a:t>INFORMATION_SCHEMA.VIEWS.is_updatable</a:t>
            </a:r>
            <a:r>
              <a:rPr lang="en-US" altLang="zh-CN" dirty="0"/>
              <a:t> </a:t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665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542E-646F-4D3E-A5C2-F040399D4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数据类型</a:t>
            </a:r>
            <a:r>
              <a:rPr lang="en-US" altLang="zh-CN"/>
              <a:t>-</a:t>
            </a:r>
            <a:r>
              <a:rPr lang="zh-CN" altLang="en-US"/>
              <a:t>数值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8ACBC-DCAF-4195-A56B-F17918102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Int</a:t>
            </a:r>
            <a:endParaRPr lang="en-US" altLang="zh-CN" dirty="0"/>
          </a:p>
          <a:p>
            <a:pPr lvl="1"/>
            <a:r>
              <a:rPr lang="en-US" altLang="zh-CN" dirty="0"/>
              <a:t>-2147483648 ~ 2147483647</a:t>
            </a:r>
          </a:p>
          <a:p>
            <a:r>
              <a:rPr lang="en-US" altLang="zh-CN" dirty="0"/>
              <a:t>decimal(</a:t>
            </a:r>
            <a:r>
              <a:rPr lang="en-US" altLang="zh-CN" dirty="0" err="1"/>
              <a:t>p,s</a:t>
            </a:r>
            <a:r>
              <a:rPr lang="en-US" altLang="zh-CN" dirty="0"/>
              <a:t>)</a:t>
            </a:r>
            <a:r>
              <a:rPr lang="zh-CN" altLang="en-US" dirty="0"/>
              <a:t>或</a:t>
            </a:r>
            <a:r>
              <a:rPr lang="en-US" altLang="zh-CN" dirty="0"/>
              <a:t>numeric(</a:t>
            </a:r>
            <a:r>
              <a:rPr lang="en-US" altLang="zh-CN" dirty="0" err="1"/>
              <a:t>p,s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1 ≤ p ≤ 65, 0 ≤ s ≤ 30, s ≤ p</a:t>
            </a:r>
          </a:p>
          <a:p>
            <a:pPr lvl="1"/>
            <a:r>
              <a:rPr lang="zh-CN" altLang="en-US" dirty="0"/>
              <a:t>若省略参数，则表示整数，</a:t>
            </a:r>
            <a:r>
              <a:rPr lang="en-US" altLang="zh-CN" dirty="0"/>
              <a:t>p</a:t>
            </a:r>
            <a:r>
              <a:rPr lang="zh-CN" altLang="en-US" dirty="0"/>
              <a:t>默认为</a:t>
            </a:r>
            <a:r>
              <a:rPr lang="en-US" altLang="zh-CN" dirty="0"/>
              <a:t>10</a:t>
            </a:r>
          </a:p>
          <a:p>
            <a:pPr lvl="1"/>
            <a:r>
              <a:rPr lang="zh-CN" altLang="en-US" dirty="0"/>
              <a:t>若省略</a:t>
            </a:r>
            <a:r>
              <a:rPr lang="en-US" altLang="zh-CN" dirty="0"/>
              <a:t>s</a:t>
            </a:r>
            <a:r>
              <a:rPr lang="zh-CN" altLang="en-US" dirty="0"/>
              <a:t>，则默认为</a:t>
            </a:r>
            <a:r>
              <a:rPr lang="en-US" altLang="zh-CN" dirty="0"/>
              <a:t>0</a:t>
            </a:r>
            <a:endParaRPr lang="en-US" altLang="zh-CN" sz="22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1829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542E-646F-4D3E-A5C2-F040399D4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数据类型 </a:t>
            </a:r>
            <a:r>
              <a:rPr lang="en-US" altLang="zh-CN" dirty="0"/>
              <a:t>- </a:t>
            </a:r>
            <a:r>
              <a:rPr lang="zh-CN" altLang="en-US" dirty="0"/>
              <a:t>日期时间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8ACBC-DCAF-4195-A56B-F17918102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date</a:t>
            </a:r>
          </a:p>
          <a:p>
            <a:pPr lvl="1"/>
            <a:r>
              <a:rPr lang="nn-NO" altLang="zh-CN" sz="1400" dirty="0"/>
              <a:t>1000-01-01 </a:t>
            </a:r>
            <a:r>
              <a:rPr lang="en-US" altLang="zh-CN" sz="1400" dirty="0"/>
              <a:t>~</a:t>
            </a:r>
            <a:r>
              <a:rPr lang="nn-NO" altLang="zh-CN" sz="1400" dirty="0"/>
              <a:t> 9999-12-31</a:t>
            </a:r>
          </a:p>
          <a:p>
            <a:r>
              <a:rPr lang="en-US" altLang="zh-CN" sz="2000" dirty="0"/>
              <a:t>time</a:t>
            </a:r>
          </a:p>
          <a:p>
            <a:r>
              <a:rPr lang="en-US" altLang="zh-CN" sz="2000" dirty="0" err="1"/>
              <a:t>datetime</a:t>
            </a:r>
            <a:r>
              <a:rPr lang="en-US" altLang="zh-CN" sz="2000" dirty="0"/>
              <a:t>(p)</a:t>
            </a:r>
          </a:p>
          <a:p>
            <a:pPr lvl="1"/>
            <a:r>
              <a:rPr lang="zh-CN" altLang="en-US" sz="1400" dirty="0"/>
              <a:t>秒可以精确至小数点后</a:t>
            </a:r>
            <a:r>
              <a:rPr lang="en-US" altLang="zh-CN" sz="1400" dirty="0"/>
              <a:t>6</a:t>
            </a:r>
            <a:r>
              <a:rPr lang="zh-CN" altLang="en-US" sz="1400" dirty="0"/>
              <a:t>位，</a:t>
            </a:r>
            <a:r>
              <a:rPr lang="en-US" altLang="zh-CN" sz="1400" dirty="0"/>
              <a:t>p</a:t>
            </a:r>
            <a:r>
              <a:rPr lang="zh-CN" altLang="en-US" sz="1400" dirty="0"/>
              <a:t>默认为</a:t>
            </a:r>
            <a:r>
              <a:rPr lang="en-US" altLang="zh-CN" sz="1400" dirty="0"/>
              <a:t>0</a:t>
            </a:r>
            <a:endParaRPr lang="nn-NO" altLang="zh-CN" sz="1400" dirty="0"/>
          </a:p>
          <a:p>
            <a:pPr lvl="1"/>
            <a:r>
              <a:rPr lang="nn-NO" altLang="zh-CN" sz="1400" dirty="0"/>
              <a:t>1000-01-01 00:00:00.000000 </a:t>
            </a:r>
            <a:r>
              <a:rPr lang="en-US" altLang="zh-CN" sz="1400" dirty="0"/>
              <a:t>~</a:t>
            </a:r>
            <a:r>
              <a:rPr lang="nn-NO" altLang="zh-CN" sz="1400" dirty="0"/>
              <a:t> 9999-12-31 23:59:59.999999</a:t>
            </a:r>
            <a:endParaRPr lang="en-US" altLang="zh-CN" sz="2200" dirty="0"/>
          </a:p>
          <a:p>
            <a:r>
              <a:rPr lang="en-US" altLang="zh-CN" sz="2000" dirty="0"/>
              <a:t>timestamp(p)</a:t>
            </a:r>
          </a:p>
          <a:p>
            <a:pPr lvl="1"/>
            <a:r>
              <a:rPr lang="zh-CN" altLang="en-US" sz="1200" dirty="0"/>
              <a:t>秒可以精确至小数点后</a:t>
            </a:r>
            <a:r>
              <a:rPr lang="en-US" altLang="zh-CN" sz="1200" dirty="0"/>
              <a:t>6</a:t>
            </a:r>
            <a:r>
              <a:rPr lang="zh-CN" altLang="en-US" sz="1200" dirty="0"/>
              <a:t>位，</a:t>
            </a:r>
            <a:r>
              <a:rPr lang="en-US" altLang="zh-CN" sz="1200" dirty="0"/>
              <a:t>p</a:t>
            </a:r>
            <a:r>
              <a:rPr lang="zh-CN" altLang="en-US" sz="1200" dirty="0"/>
              <a:t>默认为</a:t>
            </a:r>
            <a:r>
              <a:rPr lang="en-US" altLang="zh-CN" sz="1200" dirty="0"/>
              <a:t>0</a:t>
            </a:r>
          </a:p>
          <a:p>
            <a:pPr lvl="1"/>
            <a:r>
              <a:rPr lang="en-US" altLang="zh-CN" sz="1200" dirty="0"/>
              <a:t>1970-01-01 00:00:01 UTC ~ 2038-01-19 03:14:07 UTC</a:t>
            </a:r>
          </a:p>
          <a:p>
            <a:pPr lvl="1"/>
            <a:r>
              <a:rPr lang="zh-CN" altLang="en-US" sz="1400" b="1" dirty="0"/>
              <a:t>存储时，会转换为</a:t>
            </a:r>
            <a:r>
              <a:rPr lang="en-US" altLang="zh-CN" sz="1400" b="1" dirty="0"/>
              <a:t>UTC</a:t>
            </a:r>
            <a:r>
              <a:rPr lang="zh-CN" altLang="en-US" sz="1400" b="1" dirty="0"/>
              <a:t>时间</a:t>
            </a:r>
            <a:r>
              <a:rPr lang="en-US" altLang="zh-CN" sz="1400" b="1" dirty="0"/>
              <a:t> </a:t>
            </a:r>
          </a:p>
          <a:p>
            <a:pPr lvl="1"/>
            <a:r>
              <a:rPr lang="zh-CN" altLang="en-US" sz="1400" dirty="0"/>
              <a:t>客户端的当前时区默认为服务器时区</a:t>
            </a:r>
            <a:r>
              <a:rPr lang="en-US" altLang="zh-CN" sz="1400" dirty="0"/>
              <a:t>  </a:t>
            </a:r>
          </a:p>
          <a:p>
            <a:pPr lvl="1"/>
            <a:r>
              <a:rPr lang="zh-CN" altLang="en-US" sz="1400" dirty="0"/>
              <a:t>设置客户端时区：</a:t>
            </a:r>
            <a:r>
              <a:rPr lang="en-US" altLang="zh-CN" sz="1400" dirty="0"/>
              <a:t>set </a:t>
            </a:r>
            <a:r>
              <a:rPr lang="en-US" altLang="zh-CN" sz="1400" dirty="0" err="1"/>
              <a:t>time_zone</a:t>
            </a:r>
            <a:r>
              <a:rPr lang="en-US" altLang="zh-CN" sz="1400" dirty="0"/>
              <a:t> = ‘+08:00’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771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5D67A-FA63-4054-8FE6-D73BDEAA8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数据类型</a:t>
            </a:r>
            <a:r>
              <a:rPr lang="en-US" altLang="zh-CN"/>
              <a:t>-</a:t>
            </a:r>
            <a:r>
              <a:rPr lang="zh-CN" altLang="en-US"/>
              <a:t>字符串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912C6-CCAD-4672-9A61-0ABD10BC1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char(n)</a:t>
            </a:r>
            <a:r>
              <a:rPr lang="zh-CN" altLang="en-US" sz="2000" dirty="0"/>
              <a:t>： </a:t>
            </a:r>
            <a:r>
              <a:rPr lang="en-US" altLang="zh-CN" dirty="0"/>
              <a:t>0 ≤ n ≤ 255</a:t>
            </a:r>
          </a:p>
          <a:p>
            <a:r>
              <a:rPr lang="en-US" altLang="zh-CN" sz="2000" dirty="0"/>
              <a:t>varchar(n)</a:t>
            </a:r>
            <a:r>
              <a:rPr lang="zh-CN" altLang="en-US" sz="2000" dirty="0"/>
              <a:t>：</a:t>
            </a:r>
            <a:r>
              <a:rPr lang="en-US" altLang="zh-CN" dirty="0"/>
              <a:t>0 ≤ n ≤ 65,535</a:t>
            </a:r>
          </a:p>
          <a:p>
            <a:r>
              <a:rPr lang="en-US" altLang="zh-CN" sz="2000" dirty="0"/>
              <a:t>blob</a:t>
            </a:r>
            <a:r>
              <a:rPr lang="zh-CN" altLang="en-US" sz="2000" dirty="0"/>
              <a:t>与</a:t>
            </a:r>
            <a:r>
              <a:rPr lang="en-US" altLang="zh-CN" sz="2000" dirty="0"/>
              <a:t>text</a:t>
            </a:r>
            <a:r>
              <a:rPr lang="zh-CN" altLang="en-US" sz="2000" dirty="0"/>
              <a:t>：</a:t>
            </a:r>
            <a:r>
              <a:rPr lang="zh-CN" altLang="en-US" dirty="0"/>
              <a:t>长度</a:t>
            </a:r>
            <a:r>
              <a:rPr lang="en-US" altLang="zh-CN" dirty="0"/>
              <a:t>&lt;=4G</a:t>
            </a:r>
            <a:r>
              <a:rPr lang="zh-CN" altLang="en-US" dirty="0"/>
              <a:t>，</a:t>
            </a:r>
            <a:r>
              <a:rPr lang="en-US" altLang="zh-CN" dirty="0"/>
              <a:t>blob</a:t>
            </a:r>
            <a:r>
              <a:rPr lang="zh-CN" altLang="en-US" dirty="0"/>
              <a:t>为</a:t>
            </a:r>
            <a:r>
              <a:rPr lang="en-US" altLang="zh-CN" dirty="0"/>
              <a:t>binary</a:t>
            </a:r>
            <a:r>
              <a:rPr lang="zh-CN" altLang="en-US" dirty="0"/>
              <a:t>类型，</a:t>
            </a:r>
            <a:r>
              <a:rPr lang="en-US" altLang="zh-CN" dirty="0"/>
              <a:t>text</a:t>
            </a:r>
            <a:r>
              <a:rPr lang="zh-CN" altLang="en-US" dirty="0"/>
              <a:t>为</a:t>
            </a:r>
            <a:r>
              <a:rPr lang="en-US" altLang="zh-CN" dirty="0"/>
              <a:t>non-binary</a:t>
            </a:r>
            <a:r>
              <a:rPr lang="zh-CN" altLang="en-US" dirty="0"/>
              <a:t>类型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说明：长度单位均为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字符。字符串长度函数：</a:t>
            </a:r>
            <a:r>
              <a:rPr lang="en-US" altLang="zh-CN" sz="1800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char_length</a:t>
            </a:r>
            <a:r>
              <a:rPr lang="en-US" altLang="zh-CN" sz="1800" smtClean="0">
                <a:latin typeface="楷体" panose="02010609060101010101" pitchFamily="49" charset="-122"/>
                <a:ea typeface="楷体" panose="02010609060101010101" pitchFamily="49" charset="-122"/>
              </a:rPr>
              <a:t>(), length()</a:t>
            </a:r>
            <a:endParaRPr lang="en-US" altLang="zh-CN" sz="1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000" dirty="0"/>
              <a:t>附加字符集和排序规则</a:t>
            </a: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/>
              <a:t>create table orders</a:t>
            </a:r>
          </a:p>
          <a:p>
            <a:pPr marL="0" indent="0">
              <a:buNone/>
            </a:pPr>
            <a:r>
              <a:rPr lang="en-US" altLang="zh-CN" sz="2000" dirty="0"/>
              <a:t>(</a:t>
            </a:r>
          </a:p>
          <a:p>
            <a:pPr marL="0" indent="0">
              <a:buNone/>
            </a:pPr>
            <a:r>
              <a:rPr lang="en-US" altLang="zh-CN" sz="2000" dirty="0"/>
              <a:t>    </a:t>
            </a:r>
            <a:r>
              <a:rPr lang="en-US" altLang="zh-CN" sz="2000" dirty="0" err="1"/>
              <a:t>ord_id</a:t>
            </a:r>
            <a:r>
              <a:rPr lang="en-US" altLang="zh-CN" sz="2000" dirty="0"/>
              <a:t> 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auto_increment</a:t>
            </a:r>
            <a:r>
              <a:rPr lang="en-US" altLang="zh-CN" sz="2000" dirty="0"/>
              <a:t> primary key,</a:t>
            </a:r>
          </a:p>
          <a:p>
            <a:pPr marL="0" indent="0">
              <a:buNone/>
            </a:pPr>
            <a:r>
              <a:rPr lang="en-US" altLang="zh-CN" sz="2000" dirty="0"/>
              <a:t>    </a:t>
            </a:r>
            <a:r>
              <a:rPr lang="en-US" altLang="zh-CN" sz="2000" dirty="0" err="1"/>
              <a:t>ord_name</a:t>
            </a:r>
            <a:r>
              <a:rPr lang="en-US" altLang="zh-CN" sz="2000" dirty="0"/>
              <a:t> varchar(255) unique</a:t>
            </a:r>
          </a:p>
          <a:p>
            <a:pPr marL="0" indent="0">
              <a:buNone/>
            </a:pPr>
            <a:r>
              <a:rPr lang="en-US" altLang="zh-CN" sz="2000" dirty="0"/>
              <a:t>) charset utf8mb4 collate utf8mb4_zh_0900_as_cs;</a:t>
            </a:r>
          </a:p>
          <a:p>
            <a:r>
              <a:rPr lang="zh-CN" altLang="en-US" sz="2000" dirty="0"/>
              <a:t>查看所有字符集和排序规则</a:t>
            </a:r>
            <a:endParaRPr lang="en-US" altLang="zh-CN" sz="2000" dirty="0"/>
          </a:p>
          <a:p>
            <a:pPr lvl="1"/>
            <a:r>
              <a:rPr lang="en-US" altLang="zh-CN" sz="1600" dirty="0"/>
              <a:t>Show charset</a:t>
            </a:r>
          </a:p>
          <a:p>
            <a:pPr lvl="1"/>
            <a:r>
              <a:rPr lang="en-US" altLang="zh-CN" sz="1600" dirty="0"/>
              <a:t>Show collation</a:t>
            </a:r>
            <a:r>
              <a:rPr lang="en-US" altLang="zh-CN" dirty="0"/>
              <a:t>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3442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创建</a:t>
            </a:r>
            <a:r>
              <a:rPr lang="zh-CN" altLang="en-US" dirty="0" smtClean="0"/>
              <a:t>表 </a:t>
            </a:r>
            <a:r>
              <a:rPr lang="en-US" altLang="zh-CN" dirty="0" smtClean="0"/>
              <a:t>– </a:t>
            </a:r>
            <a:r>
              <a:rPr lang="en-US" altLang="zh-CN" dirty="0" err="1" smtClean="0"/>
              <a:t>ddl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create, drop, alter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创建简单的表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200" dirty="0" err="1"/>
              <a:t>mysql</a:t>
            </a:r>
            <a:r>
              <a:rPr lang="en-US" altLang="zh-CN" sz="2200" dirty="0"/>
              <a:t>&gt; create table t(a </a:t>
            </a:r>
            <a:r>
              <a:rPr lang="en-US" altLang="zh-CN" sz="2200" dirty="0" err="1"/>
              <a:t>int</a:t>
            </a:r>
            <a:r>
              <a:rPr lang="en-US" altLang="zh-CN" sz="2200" dirty="0"/>
              <a:t>, b char(10));</a:t>
            </a:r>
          </a:p>
          <a:p>
            <a:pPr marL="0" indent="0">
              <a:buNone/>
            </a:pPr>
            <a:endParaRPr lang="en-US" altLang="zh-CN" sz="22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en-US" altLang="zh-CN" sz="2200" dirty="0"/>
          </a:p>
          <a:p>
            <a:pPr marL="0" indent="0">
              <a:buNone/>
            </a:pPr>
            <a:endParaRPr lang="en-US" altLang="zh-CN" sz="16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78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自增列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建表时对列附加自增选项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create table t(a 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err="1"/>
              <a:t>auto_increment</a:t>
            </a:r>
            <a:r>
              <a:rPr lang="en-US" altLang="zh-CN" dirty="0"/>
              <a:t> primary key, b </a:t>
            </a:r>
            <a:r>
              <a:rPr lang="en-US" altLang="zh-CN" dirty="0" err="1"/>
              <a:t>int</a:t>
            </a:r>
            <a:r>
              <a:rPr lang="en-US" altLang="zh-CN" dirty="0"/>
              <a:t>);</a:t>
            </a:r>
          </a:p>
          <a:p>
            <a:pPr marL="0" indent="0"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说明：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系统变量</a:t>
            </a:r>
            <a:r>
              <a:rPr lang="en-US" altLang="zh-CN" dirty="0" err="1"/>
              <a:t>auto_increment_offset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en-US" altLang="zh-CN" dirty="0" err="1"/>
              <a:t>auto_increment_increment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分别设置初值和步长，默认均为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/>
          </a:p>
          <a:p>
            <a:r>
              <a:rPr lang="en-US" altLang="zh-CN" dirty="0" smtClean="0"/>
              <a:t>Identity(m, n)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2785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/>
              <a:t>自填充</a:t>
            </a:r>
            <a:r>
              <a:rPr lang="en-US" altLang="zh-CN" b="0"/>
              <a:t>/</a:t>
            </a:r>
            <a:r>
              <a:rPr lang="zh-CN" altLang="en-US" b="0"/>
              <a:t>更新的</a:t>
            </a:r>
            <a:r>
              <a:rPr lang="en-US" altLang="zh-CN" b="0"/>
              <a:t>timestamp/datetime</a:t>
            </a:r>
            <a:r>
              <a:rPr lang="zh-CN" altLang="en-US" b="0"/>
              <a:t>列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create table t1</a:t>
            </a:r>
          </a:p>
          <a:p>
            <a:pPr marL="0" indent="0">
              <a:buNone/>
            </a:pPr>
            <a:r>
              <a:rPr lang="en-US" altLang="zh-CN" dirty="0"/>
              <a:t>(</a:t>
            </a:r>
          </a:p>
          <a:p>
            <a:pPr marL="0" indent="0">
              <a:buNone/>
            </a:pPr>
            <a:r>
              <a:rPr lang="en-US" altLang="zh-CN" dirty="0"/>
              <a:t>    a timestamp </a:t>
            </a:r>
            <a:r>
              <a:rPr lang="en-US" altLang="zh-CN" b="1" dirty="0"/>
              <a:t>default</a:t>
            </a:r>
            <a:r>
              <a:rPr lang="en-US" altLang="zh-CN" dirty="0"/>
              <a:t> </a:t>
            </a:r>
            <a:r>
              <a:rPr lang="en-US" altLang="zh-CN" dirty="0" err="1"/>
              <a:t>current_timestamp</a:t>
            </a:r>
            <a:r>
              <a:rPr lang="en-US" altLang="zh-CN" dirty="0"/>
              <a:t> on </a:t>
            </a:r>
            <a:r>
              <a:rPr lang="en-US" altLang="zh-CN" b="1" dirty="0"/>
              <a:t>update</a:t>
            </a:r>
            <a:r>
              <a:rPr lang="en-US" altLang="zh-CN" dirty="0"/>
              <a:t> </a:t>
            </a:r>
            <a:r>
              <a:rPr lang="en-US" altLang="zh-CN" dirty="0" err="1"/>
              <a:t>current_timestamp</a:t>
            </a:r>
            <a:r>
              <a:rPr lang="en-US" altLang="zh-CN" dirty="0"/>
              <a:t>, </a:t>
            </a:r>
          </a:p>
          <a:p>
            <a:pPr marL="0" indent="0">
              <a:buNone/>
            </a:pPr>
            <a:r>
              <a:rPr lang="en-US" altLang="zh-CN" dirty="0"/>
              <a:t>    b </a:t>
            </a:r>
            <a:r>
              <a:rPr lang="en-US" altLang="zh-CN" dirty="0" err="1"/>
              <a:t>int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);</a:t>
            </a:r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insert into t1(b) values(1);</a:t>
            </a:r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select * from t1;</a:t>
            </a:r>
          </a:p>
          <a:p>
            <a:pPr marL="0" indent="0">
              <a:buNone/>
            </a:pPr>
            <a:r>
              <a:rPr lang="en-US" altLang="zh-CN" dirty="0"/>
              <a:t>+---------------------+------+</a:t>
            </a:r>
          </a:p>
          <a:p>
            <a:pPr marL="0" indent="0">
              <a:buNone/>
            </a:pPr>
            <a:r>
              <a:rPr lang="en-US" altLang="zh-CN" dirty="0"/>
              <a:t>| a                   | b    |</a:t>
            </a:r>
          </a:p>
          <a:p>
            <a:pPr marL="0" indent="0">
              <a:buNone/>
            </a:pPr>
            <a:r>
              <a:rPr lang="en-US" altLang="zh-CN" dirty="0"/>
              <a:t>+---------------------+------+</a:t>
            </a:r>
          </a:p>
          <a:p>
            <a:pPr marL="0" indent="0">
              <a:buNone/>
            </a:pPr>
            <a:r>
              <a:rPr lang="en-US" altLang="zh-CN" dirty="0"/>
              <a:t>| 2018-05-15 09:45:59 |    1 |</a:t>
            </a:r>
          </a:p>
          <a:p>
            <a:pPr marL="0" indent="0">
              <a:buNone/>
            </a:pPr>
            <a:r>
              <a:rPr lang="en-US" altLang="zh-CN" dirty="0"/>
              <a:t>+---------------------+------+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70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C4C50C-C5DA-4012-8AB7-2B871C877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约束种类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009442-A535-45EE-B420-A3E56E619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primary key</a:t>
            </a:r>
          </a:p>
          <a:p>
            <a:pPr lvl="1"/>
            <a:r>
              <a:rPr lang="en-US" altLang="zh-CN" dirty="0"/>
              <a:t>8.0.13</a:t>
            </a:r>
            <a:r>
              <a:rPr lang="zh-CN" altLang="en-US" dirty="0"/>
              <a:t>开始，增加</a:t>
            </a:r>
            <a:r>
              <a:rPr lang="en-US" altLang="zh-CN" dirty="0" err="1"/>
              <a:t>sql_require_primary_key</a:t>
            </a:r>
            <a:r>
              <a:rPr lang="zh-CN" altLang="en-US" dirty="0"/>
              <a:t>参数，以设置是否强制主键</a:t>
            </a:r>
            <a:endParaRPr lang="en-US" altLang="zh-CN" dirty="0"/>
          </a:p>
          <a:p>
            <a:r>
              <a:rPr lang="en-US" altLang="zh-CN" dirty="0"/>
              <a:t>unique</a:t>
            </a:r>
          </a:p>
          <a:p>
            <a:r>
              <a:rPr lang="en-US" altLang="zh-CN" dirty="0"/>
              <a:t>foreign key</a:t>
            </a:r>
          </a:p>
          <a:p>
            <a:r>
              <a:rPr lang="en-US" altLang="zh-CN" dirty="0"/>
              <a:t>check</a:t>
            </a:r>
          </a:p>
          <a:p>
            <a:pPr lvl="1"/>
            <a:r>
              <a:rPr lang="en-US" altLang="zh-CN" dirty="0"/>
              <a:t>8.0.16</a:t>
            </a:r>
            <a:r>
              <a:rPr lang="zh-CN" altLang="en-US" dirty="0"/>
              <a:t>开始支持，之前版本语法不报错，但实际不支持</a:t>
            </a:r>
            <a:endParaRPr lang="en-US" altLang="zh-CN" dirty="0"/>
          </a:p>
          <a:p>
            <a:r>
              <a:rPr lang="en-US" altLang="zh-CN" dirty="0"/>
              <a:t>not null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9417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建表时附加约束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 err="1">
                <a:ea typeface="楷体" panose="02010609060101010101" pitchFamily="49" charset="-122"/>
                <a:cs typeface="Consolas" panose="020B0609020204030204" pitchFamily="49" charset="0"/>
              </a:rPr>
              <a:t>mysql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&gt; create table 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p</a:t>
            </a: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      (</a:t>
            </a:r>
            <a:endParaRPr lang="en-US" altLang="zh-CN" sz="2000" dirty="0">
              <a:ea typeface="楷体" panose="02010609060101010101" pitchFamily="49" charset="-122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-&gt;     a </a:t>
            </a:r>
            <a:r>
              <a:rPr lang="en-US" altLang="zh-CN" sz="2000" dirty="0" err="1">
                <a:ea typeface="楷体" panose="02010609060101010101" pitchFamily="49" charset="-122"/>
                <a:cs typeface="Consolas" panose="020B0609020204030204" pitchFamily="49" charset="0"/>
              </a:rPr>
              <a:t>int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-&gt;     b </a:t>
            </a:r>
            <a:r>
              <a:rPr lang="en-US" altLang="zh-CN" sz="2000" dirty="0" err="1">
                <a:ea typeface="楷体" panose="02010609060101010101" pitchFamily="49" charset="-122"/>
                <a:cs typeface="Consolas" panose="020B0609020204030204" pitchFamily="49" charset="0"/>
              </a:rPr>
              <a:t>int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-&gt;     c varchar(5) not null,</a:t>
            </a: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-&gt; 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    constraint </a:t>
            </a:r>
            <a:r>
              <a:rPr lang="en-US" altLang="zh-CN" sz="2000" dirty="0" err="1" smtClean="0">
                <a:ea typeface="楷体" panose="02010609060101010101" pitchFamily="49" charset="-122"/>
                <a:cs typeface="Consolas" panose="020B0609020204030204" pitchFamily="49" charset="0"/>
              </a:rPr>
              <a:t>pk_p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 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primary 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key(a),  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#</a:t>
            </a:r>
            <a:r>
              <a:rPr lang="zh-CN" altLang="en-US" sz="2000" dirty="0">
                <a:ea typeface="楷体" panose="02010609060101010101" pitchFamily="49" charset="-122"/>
                <a:cs typeface="Consolas" panose="020B0609020204030204" pitchFamily="49" charset="0"/>
              </a:rPr>
              <a:t>名称不会生效，其名称总为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PRIMARY</a:t>
            </a: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-&gt;     constraint </a:t>
            </a:r>
            <a:r>
              <a:rPr lang="en-US" altLang="zh-CN" sz="2000" dirty="0" err="1" smtClean="0">
                <a:ea typeface="楷体" panose="02010609060101010101" pitchFamily="49" charset="-122"/>
                <a:cs typeface="Consolas" panose="020B0609020204030204" pitchFamily="49" charset="0"/>
              </a:rPr>
              <a:t>ck_p_b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 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check(b&gt;100),    #8.0.16</a:t>
            </a:r>
            <a:r>
              <a:rPr lang="zh-CN" altLang="en-US" sz="2000" dirty="0">
                <a:ea typeface="楷体" panose="02010609060101010101" pitchFamily="49" charset="-122"/>
                <a:cs typeface="Consolas" panose="020B0609020204030204" pitchFamily="49" charset="0"/>
              </a:rPr>
              <a:t>版本开始生效</a:t>
            </a:r>
            <a:endParaRPr lang="en-US" altLang="zh-CN" sz="2000" dirty="0">
              <a:ea typeface="楷体" panose="02010609060101010101" pitchFamily="49" charset="-122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-&gt;     constraint </a:t>
            </a:r>
            <a:r>
              <a:rPr lang="en-US" altLang="zh-CN" sz="2000" dirty="0" err="1">
                <a:ea typeface="楷体" panose="02010609060101010101" pitchFamily="49" charset="-122"/>
                <a:cs typeface="Consolas" panose="020B0609020204030204" pitchFamily="49" charset="0"/>
              </a:rPr>
              <a:t>uq_p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unique(c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      );</a:t>
            </a:r>
            <a:endParaRPr lang="en-US" altLang="zh-CN" sz="2000" dirty="0">
              <a:ea typeface="楷体" panose="02010609060101010101" pitchFamily="49" charset="-122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CN" sz="2000" dirty="0" err="1">
                <a:ea typeface="楷体" panose="02010609060101010101" pitchFamily="49" charset="-122"/>
                <a:cs typeface="Consolas" panose="020B0609020204030204" pitchFamily="49" charset="0"/>
              </a:rPr>
              <a:t>mysql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&gt; create table c(</a:t>
            </a: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-&gt;     x </a:t>
            </a:r>
            <a:r>
              <a:rPr lang="en-US" altLang="zh-CN" sz="2000" dirty="0" err="1">
                <a:ea typeface="楷体" panose="02010609060101010101" pitchFamily="49" charset="-122"/>
                <a:cs typeface="Consolas" panose="020B0609020204030204" pitchFamily="49" charset="0"/>
              </a:rPr>
              <a:t>int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primary key,</a:t>
            </a: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-&gt;     y </a:t>
            </a:r>
            <a:r>
              <a:rPr lang="en-US" altLang="zh-CN" sz="2000" dirty="0" err="1" smtClean="0">
                <a:ea typeface="楷体" panose="02010609060101010101" pitchFamily="49" charset="-122"/>
                <a:cs typeface="Consolas" panose="020B0609020204030204" pitchFamily="49" charset="0"/>
              </a:rPr>
              <a:t>int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references 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p(a) ON update CASCADE, </a:t>
            </a: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</a:t>
            </a:r>
            <a:r>
              <a:rPr lang="en-US" altLang="zh-CN" sz="2000" dirty="0" smtClean="0">
                <a:ea typeface="楷体" panose="02010609060101010101" pitchFamily="49" charset="-122"/>
                <a:cs typeface="Consolas" panose="020B0609020204030204" pitchFamily="49" charset="0"/>
              </a:rPr>
              <a:t>-&gt;</a:t>
            </a:r>
            <a:endParaRPr lang="en-US" altLang="zh-CN" sz="2000" dirty="0">
              <a:ea typeface="楷体" panose="02010609060101010101" pitchFamily="49" charset="-122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    -&gt; );</a:t>
            </a:r>
          </a:p>
          <a:p>
            <a:pPr marL="0" indent="0">
              <a:buNone/>
            </a:pPr>
            <a:r>
              <a:rPr lang="zh-CN" altLang="en-US" sz="2000" dirty="0">
                <a:ea typeface="楷体" panose="02010609060101010101" pitchFamily="49" charset="-122"/>
                <a:cs typeface="Consolas" panose="020B0609020204030204" pitchFamily="49" charset="0"/>
              </a:rPr>
              <a:t>说明：</a:t>
            </a:r>
            <a:r>
              <a:rPr lang="en-US" altLang="zh-CN" sz="2000" dirty="0">
                <a:ea typeface="楷体" panose="02010609060101010101" pitchFamily="49" charset="-122"/>
                <a:cs typeface="Consolas" panose="020B0609020204030204" pitchFamily="49" charset="0"/>
              </a:rPr>
              <a:t>MySQL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的外键只能加在表级，列级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references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不报错，但无效。外键指向的列不需要附加唯一或主键约束，但指向的列需要附加索引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8089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第一章 数据库技术基础3.0.potx" id="{0C4891AA-DFDA-423A-9AB5-40E3C2A9E7D8}" vid="{C2401741-280E-4530-B20C-76B9544EF2E8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4925</TotalTime>
  <Words>985</Words>
  <Application>Microsoft Office PowerPoint</Application>
  <PresentationFormat>宽屏</PresentationFormat>
  <Paragraphs>158</Paragraphs>
  <Slides>16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华文琥珀</vt:lpstr>
      <vt:lpstr>楷体</vt:lpstr>
      <vt:lpstr>宋体</vt:lpstr>
      <vt:lpstr>幼圆</vt:lpstr>
      <vt:lpstr>Arial</vt:lpstr>
      <vt:lpstr>Century Gothic</vt:lpstr>
      <vt:lpstr>Consolas</vt:lpstr>
      <vt:lpstr>Times New Roman</vt:lpstr>
      <vt:lpstr>Office 主题​​</vt:lpstr>
      <vt:lpstr>7</vt:lpstr>
      <vt:lpstr>数据类型-数值</vt:lpstr>
      <vt:lpstr>数据类型 - 日期时间</vt:lpstr>
      <vt:lpstr>数据类型-字符串</vt:lpstr>
      <vt:lpstr>创建表 – ddl， create, drop, alter</vt:lpstr>
      <vt:lpstr>自增列</vt:lpstr>
      <vt:lpstr>自填充/更新的timestamp/datetime列</vt:lpstr>
      <vt:lpstr>约束种类</vt:lpstr>
      <vt:lpstr>建表时附加约束</vt:lpstr>
      <vt:lpstr>拷贝表</vt:lpstr>
      <vt:lpstr>修改表的结构</vt:lpstr>
      <vt:lpstr>删除约束</vt:lpstr>
      <vt:lpstr>删除表</vt:lpstr>
      <vt:lpstr>表的系统信息查询</vt:lpstr>
      <vt:lpstr>视图</vt:lpstr>
      <vt:lpstr>可更新视图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gupt</cp:lastModifiedBy>
  <cp:revision>992</cp:revision>
  <dcterms:created xsi:type="dcterms:W3CDTF">2015-08-21T10:03:15Z</dcterms:created>
  <dcterms:modified xsi:type="dcterms:W3CDTF">2024-04-28T02:56:02Z</dcterms:modified>
</cp:coreProperties>
</file>